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0"/>
    <a:srgbClr val="E2E2F8"/>
    <a:srgbClr val="EBEEEF"/>
    <a:srgbClr val="E9EBF5"/>
    <a:srgbClr val="E7E7F3"/>
    <a:srgbClr val="DFDDFD"/>
    <a:srgbClr val="E0DFFB"/>
    <a:srgbClr val="E4E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A9CB7-E4DF-4BEE-B6FC-4F1BF39B5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C699C0-3D51-42E8-BAA4-B8858362C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AC550D-4AE4-4020-8B8A-C25C93574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37E3AC-539A-4342-8CBB-92AD5F8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9A7195-4CC9-43BB-B2AA-03A71216D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5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1D8F1-DF46-4E2B-81D5-D4A444DC9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6C6C3E-4544-4F50-BA20-CADAC5CEE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49468F-714E-478B-8943-535E656D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8BF878-D269-49C1-ADEC-984018E1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A377E2-8D9F-46D7-8D7C-8549301C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46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3F7B300-1FE5-44E6-A0AA-6B2B4FEE84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FF2A56-BCBD-45F3-9A41-2CB598C2E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9D023-568B-4C82-9AF6-CFE432A61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083950-684D-4E16-AED4-7DA6A2A09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240CB9-463E-45E2-B286-03093CBBD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7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412693-D12C-42F2-B550-0A60AFED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253E8F-C902-460F-88FC-965C2A3A2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7E9D52-5A4E-44DF-B039-4A2947353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1A355B-4357-476B-B6A1-13EB976C0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C6FE15-16B7-4620-AF19-A2A2D23B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B260E-C227-407B-B46B-42D134DE3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3F7252-B0C8-4670-B047-75A3FBE42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F5B4B0-29F1-4621-B476-144533C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7BC0DC-E348-4374-A42E-3AF04B6A8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FF9075-C82B-45A7-8795-546022FFB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568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6A3B3-322A-4BC1-8E39-E0177B1B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9AC21B-507F-4F0F-8696-17BA3EA03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94BA8F-A6F8-4173-9285-38309E51E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A9C967-2A02-45A8-9790-B2385A8E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2EA88-603D-42AF-95D8-255D7664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55A4A-AF05-425B-85F7-D7D570C9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69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3665FF-5750-4000-B331-1C23DF08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EF4681-B213-4F45-A117-E20C94D20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B731CFA-7A43-4F63-8498-32485F2DF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78F21F-3F70-4094-A37F-1DF0C0E17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56BA68-407F-4038-A8A3-0C3BF7F29B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49BBE1-0FD5-4F5B-9758-610C9A532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57BD2C-B16F-4FFC-BF77-F6C59DD1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6CD2D2E-CC62-4560-91EE-E20E2109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1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11B904-3A33-40DF-8224-BB9841335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C548E4-310E-40B3-AFA2-F1C48169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7A1BB8-82FC-422C-8764-DA0B44009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D540DA-2C36-4CC4-98EA-4A1078613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86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F910296-3D61-4E7F-AD03-298EF8502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067815B-06DE-47F9-AD3F-398BE9467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996203-247C-47D2-A5E1-9671A52F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606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FA1FD-1F92-4CCA-B4DD-971AA15B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425B21-4708-48B6-9CE9-B43920249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88A1C7-8181-47FB-95E2-0E9534C63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6E2525-4A64-4219-8E0F-ABA8B632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73D72-9887-46F7-9878-23BB9745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8B65437-05A9-49CB-8341-A5C6AE3A8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54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19A25-FBCA-4388-9464-C29DC58F2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15331BF-29C9-4420-938A-13A6E04DC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88971C-D9E9-4B7A-8486-4743CBE976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7780E7-1A86-4389-88E2-F10E14E20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92F4EA-9A87-4F4B-A478-3AFC0508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9C4151-3DF6-494C-84CF-20B0D19E7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30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8D40C4-A32E-4A11-AF6D-564EEE0E7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F8F55B-71EA-461F-9A6E-72F200C40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F42CDF-DDFE-45A1-9C7E-B4FB96948F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FE210-D42F-4425-BE31-8EA275A05DBF}" type="datetimeFigureOut">
              <a:rPr kumimoji="1" lang="ja-JP" altLang="en-US" smtClean="0"/>
              <a:t>2020/11/6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702CB9-A83F-4D39-84D5-92CDE32A0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C7F1CC-02D0-43FC-8E92-8FB594E01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EE160-8C98-43E6-A50C-5F544F603F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26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1E940FD-092F-491C-8704-FA5D3D3B4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600574"/>
              </p:ext>
            </p:extLst>
          </p:nvPr>
        </p:nvGraphicFramePr>
        <p:xfrm>
          <a:off x="1293043" y="444745"/>
          <a:ext cx="9605914" cy="5809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668">
                  <a:extLst>
                    <a:ext uri="{9D8B030D-6E8A-4147-A177-3AD203B41FA5}">
                      <a16:colId xmlns:a16="http://schemas.microsoft.com/office/drawing/2014/main" val="3842645602"/>
                    </a:ext>
                  </a:extLst>
                </a:gridCol>
                <a:gridCol w="1743959">
                  <a:extLst>
                    <a:ext uri="{9D8B030D-6E8A-4147-A177-3AD203B41FA5}">
                      <a16:colId xmlns:a16="http://schemas.microsoft.com/office/drawing/2014/main" val="3318037357"/>
                    </a:ext>
                  </a:extLst>
                </a:gridCol>
                <a:gridCol w="3582186">
                  <a:extLst>
                    <a:ext uri="{9D8B030D-6E8A-4147-A177-3AD203B41FA5}">
                      <a16:colId xmlns:a16="http://schemas.microsoft.com/office/drawing/2014/main" val="2876730369"/>
                    </a:ext>
                  </a:extLst>
                </a:gridCol>
                <a:gridCol w="3271101">
                  <a:extLst>
                    <a:ext uri="{9D8B030D-6E8A-4147-A177-3AD203B41FA5}">
                      <a16:colId xmlns:a16="http://schemas.microsoft.com/office/drawing/2014/main" val="2186019072"/>
                    </a:ext>
                  </a:extLst>
                </a:gridCol>
              </a:tblGrid>
              <a:tr h="32434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名称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主な適用材料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主な適用目的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816125"/>
                  </a:ext>
                </a:extLst>
              </a:tr>
              <a:tr h="282260">
                <a:tc row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焼なまし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完全焼なまし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鉄鋼材料全般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組織の調整、軟化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950583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球状化焼なまし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塑性加工性の改善、じん性の付与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368872"/>
                  </a:ext>
                </a:extLst>
              </a:tr>
              <a:tr h="352175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sz="1200" dirty="0">
                          <a:effectLst/>
                          <a:latin typeface="+mn-lt"/>
                        </a:rPr>
                        <a:t>工具鋼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じん性の付与、被削性の改善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851379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低温焼なまし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鉄鋼材料全般、非鉄材料全般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応力</a:t>
                      </a:r>
                      <a:r>
                        <a:rPr kumimoji="1" lang="en-US" altLang="ja-JP" sz="1200" dirty="0"/>
                        <a:t>( </a:t>
                      </a:r>
                      <a:r>
                        <a:rPr kumimoji="1" lang="ja-JP" altLang="en-US" sz="1200" dirty="0"/>
                        <a:t>加工、 溶接、 鋳造</a:t>
                      </a:r>
                      <a:r>
                        <a:rPr kumimoji="1" lang="en-US" altLang="ja-JP" sz="1200" dirty="0"/>
                        <a:t>) </a:t>
                      </a:r>
                      <a:r>
                        <a:rPr kumimoji="1" lang="ja-JP" altLang="en-US" sz="1200" dirty="0"/>
                        <a:t>の除去、 軟化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297575"/>
                  </a:ext>
                </a:extLst>
              </a:tr>
              <a:tr h="28226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焼ならし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組織の微細化、組織の均質化、硬化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505180"/>
                  </a:ext>
                </a:extLst>
              </a:tr>
              <a:tr h="282260">
                <a:tc rowSpan="2"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焼入れ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硬化、機械的強度の向上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16168"/>
                  </a:ext>
                </a:extLst>
              </a:tr>
              <a:tr h="282260">
                <a:tc gridSpan="2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工具鋼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硬化、耐摩耗性の向上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323701"/>
                  </a:ext>
                </a:extLst>
              </a:tr>
              <a:tr h="282260">
                <a:tc rowSpan="4">
                  <a:txBody>
                    <a:bodyPr/>
                    <a:lstStyle/>
                    <a:p>
                      <a:r>
                        <a:rPr kumimoji="1" lang="ja-JP" altLang="en-US" sz="1200" dirty="0"/>
                        <a:t>焼戻し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200℃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工具鋼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じん性の付与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070822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450℃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ばね鋼、炭素工具鋼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ばね特性の付与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684715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450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650℃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機械的性質の調整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654070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500</a:t>
                      </a:r>
                      <a:r>
                        <a:rPr kumimoji="1" lang="ja-JP" altLang="en-US" sz="1200" dirty="0"/>
                        <a:t>～</a:t>
                      </a:r>
                      <a:r>
                        <a:rPr kumimoji="1" lang="en-US" altLang="ja-JP" sz="1200" dirty="0"/>
                        <a:t>600℃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高速度工具鋼、ダイス鋼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耐摩耗性の向上、じん性の付与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12782"/>
                  </a:ext>
                </a:extLst>
              </a:tr>
              <a:tr h="28226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サブゼロ処理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工具鋼全般、マルテンサイト系ステンレス鋼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耐摩耗性の向上、経年変化の防止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7173"/>
                  </a:ext>
                </a:extLst>
              </a:tr>
              <a:tr h="282260">
                <a:tc rowSpan="2"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固溶化処理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オーステナイト系ステンレス鋼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粒間腐食の防止、軟化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69367"/>
                  </a:ext>
                </a:extLst>
              </a:tr>
              <a:tr h="282260">
                <a:tc gridSpan="2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析出硬化系ステンレス鋼、マルエージング鋼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合金成分の固溶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643731"/>
                  </a:ext>
                </a:extLst>
              </a:tr>
              <a:tr h="323451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溶体化処理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アルミニウム合金、銅合金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合金成分の固溶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752564"/>
                  </a:ext>
                </a:extLst>
              </a:tr>
              <a:tr h="28226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析出硬化処理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析出硬化系ステンレス鋼、マルエージング鋼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機械的強度の向上、ばね特性の付与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81910"/>
                  </a:ext>
                </a:extLst>
              </a:tr>
              <a:tr h="282260">
                <a:tc grid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時効硬化処理（人工）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アルミニウム合金、銅合金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機械的強度の向上、ばね特性の付与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29682"/>
                  </a:ext>
                </a:extLst>
              </a:tr>
              <a:tr h="282260"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等温熱処理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オーステンパ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機械構造用鋼、ばね鋼、工具鋼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じん性の付与、ばね特性の付与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698576"/>
                  </a:ext>
                </a:extLst>
              </a:tr>
              <a:tr h="282260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マルテンパ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lt"/>
                        </a:rPr>
                        <a:t>機械構造用鋼、工具鋼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焼入歪を軽減した焼入硬化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5728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62B963-9939-4A63-A03D-076173B0842A}"/>
              </a:ext>
            </a:extLst>
          </p:cNvPr>
          <p:cNvSpPr txBox="1"/>
          <p:nvPr/>
        </p:nvSpPr>
        <p:spPr>
          <a:xfrm>
            <a:off x="3852418" y="75413"/>
            <a:ext cx="4861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金属材料に適用される主な熱処理の種類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80768A-2C48-4482-B557-1245960CD5F9}"/>
              </a:ext>
            </a:extLst>
          </p:cNvPr>
          <p:cNvSpPr txBox="1"/>
          <p:nvPr/>
        </p:nvSpPr>
        <p:spPr>
          <a:xfrm>
            <a:off x="2780904" y="6259366"/>
            <a:ext cx="96059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参考文献：金属熱処理の基礎知識 </a:t>
            </a:r>
            <a:r>
              <a:rPr lang="en-US" altLang="ja-JP" sz="1400" dirty="0"/>
              <a:t>1</a:t>
            </a:r>
            <a:r>
              <a:rPr lang="ja-JP" altLang="en-US" sz="1400" dirty="0"/>
              <a:t>：新たな特性を引き出す熱処理の種類　　初版 </a:t>
            </a:r>
            <a:r>
              <a:rPr lang="en-US" altLang="ja-JP" sz="1400" dirty="0"/>
              <a:t>2016 </a:t>
            </a:r>
            <a:r>
              <a:rPr lang="ja-JP" altLang="en-US" sz="1400" dirty="0"/>
              <a:t>年 </a:t>
            </a:r>
            <a:r>
              <a:rPr lang="en-US" altLang="ja-JP" sz="1400" dirty="0"/>
              <a:t>2 </a:t>
            </a:r>
            <a:r>
              <a:rPr lang="ja-JP" altLang="en-US" sz="1400" dirty="0"/>
              <a:t>月 </a:t>
            </a:r>
            <a:r>
              <a:rPr lang="en-US" altLang="ja-JP" sz="1400" dirty="0"/>
              <a:t>18 </a:t>
            </a:r>
            <a:r>
              <a:rPr lang="ja-JP" altLang="en-US" sz="1400" dirty="0"/>
              <a:t>日</a:t>
            </a:r>
            <a:endParaRPr kumimoji="1" lang="ja-JP" altLang="en-US" sz="1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0F4C90-4D45-4F3A-B2EE-CA93F7070D46}"/>
              </a:ext>
            </a:extLst>
          </p:cNvPr>
          <p:cNvSpPr txBox="1"/>
          <p:nvPr/>
        </p:nvSpPr>
        <p:spPr>
          <a:xfrm>
            <a:off x="7436179" y="6550223"/>
            <a:ext cx="3949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著者</a:t>
            </a:r>
            <a:r>
              <a:rPr lang="zh-TW" altLang="en-US" sz="1400" dirty="0"/>
              <a:t>： </a:t>
            </a:r>
            <a:r>
              <a:rPr lang="ja-JP" altLang="en-US" sz="1400" dirty="0"/>
              <a:t>仁平技術士事務所</a:t>
            </a:r>
            <a:r>
              <a:rPr lang="zh-TW" altLang="en-US" sz="1400" dirty="0"/>
              <a:t>　</a:t>
            </a:r>
            <a:r>
              <a:rPr lang="ja-JP" altLang="en-US" sz="1400" dirty="0"/>
              <a:t>所長</a:t>
            </a:r>
            <a:r>
              <a:rPr lang="zh-TW" altLang="en-US" sz="1400" dirty="0"/>
              <a:t>　</a:t>
            </a:r>
            <a:r>
              <a:rPr lang="ja-JP" altLang="en-US" sz="1400" dirty="0"/>
              <a:t>仁平</a:t>
            </a:r>
            <a:r>
              <a:rPr lang="zh-TW" altLang="en-US" sz="1400" dirty="0"/>
              <a:t> </a:t>
            </a:r>
            <a:r>
              <a:rPr lang="ja-JP" altLang="en-US" sz="1400" dirty="0"/>
              <a:t>宣弘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209899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310</Words>
  <Application>Microsoft Office PowerPoint</Application>
  <PresentationFormat>ワイド画面</PresentationFormat>
  <Paragraphs>63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新細明體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池澤 成弘</dc:creator>
  <cp:lastModifiedBy>池澤 成弘</cp:lastModifiedBy>
  <cp:revision>18</cp:revision>
  <dcterms:created xsi:type="dcterms:W3CDTF">2020-11-05T06:24:12Z</dcterms:created>
  <dcterms:modified xsi:type="dcterms:W3CDTF">2020-11-06T00:37:16Z</dcterms:modified>
</cp:coreProperties>
</file>